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BB47-56F3-4828-90E7-2427FCD3C3F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F878-B6FE-46B9-88EB-BA4282E1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878-B6FE-46B9-88EB-BA4282E18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0BFC1C5-B5AA-4B17-BD1F-BCA05DD804E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728FB3-02BC-4197-9CCE-F54765A706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unt_Arv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Michigan and beyond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Density</a:t>
            </a:r>
            <a:endParaRPr lang="en-US" dirty="0"/>
          </a:p>
        </p:txBody>
      </p:sp>
      <p:pic>
        <p:nvPicPr>
          <p:cNvPr id="9218" name="Picture 2" descr="Detailed Population Density of the Worl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63000" cy="34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486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capital and largest city of Bangladesh is Dhaka, which has a population of 14.4 million and a density of </a:t>
            </a:r>
            <a:r>
              <a:rPr lang="en-US" b="1" dirty="0"/>
              <a:t>19,447 people per square mile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2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aciejdakowicz.com/files/posts/7204/bangladesh_Dhaka_road_traffic_jam_ricksha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199"/>
            <a:ext cx="5413375" cy="361004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qph.ec.quoracdn.net/main-qimg-0527c0dfa6eb9932f6261e8c5e551254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4645025" cy="309358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81447"/>
            <a:ext cx="3743325" cy="24955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Bangladesh Dha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705"/>
            <a:ext cx="4217000" cy="281189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324600"/>
            <a:ext cx="3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Dhaka, Bangladesh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339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5118"/>
            <a:ext cx="4953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As of the census of 2010, there were 134,056 people,53,442 households, and 34,185 families residing in the city. The </a:t>
            </a:r>
            <a:r>
              <a:rPr lang="en-US" sz="2800" b="1" dirty="0"/>
              <a:t>population density was 3,899.2 inhabitants per square mile </a:t>
            </a:r>
            <a:r>
              <a:rPr lang="en-US" sz="2800" dirty="0"/>
              <a:t>(1,505.5/km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pic>
        <p:nvPicPr>
          <p:cNvPr id="1026" name="Picture 2" descr="Image result for beer middle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7314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3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peninsula</a:t>
            </a:r>
            <a:endParaRPr lang="en-US" dirty="0"/>
          </a:p>
        </p:txBody>
      </p:sp>
      <p:pic>
        <p:nvPicPr>
          <p:cNvPr id="3074" name="Picture 2" descr="FullLakeOfThe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938183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82214"/>
              </p:ext>
            </p:extLst>
          </p:nvPr>
        </p:nvGraphicFramePr>
        <p:xfrm>
          <a:off x="457200" y="1780110"/>
          <a:ext cx="3200400" cy="3630090"/>
        </p:xfrm>
        <a:graphic>
          <a:graphicData uri="http://schemas.openxmlformats.org/drawingml/2006/table">
            <a:tbl>
              <a:tblPr/>
              <a:tblGrid>
                <a:gridCol w="1733550"/>
                <a:gridCol w="1466850"/>
              </a:tblGrid>
              <a:tr h="396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dirty="0">
                          <a:effectLst/>
                        </a:rPr>
                        <a:t>Highest point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500">
                        <a:effectLst/>
                      </a:endParaRP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96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 - location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rgbClr val="0B0080"/>
                          </a:solidFill>
                          <a:effectLst/>
                          <a:hlinkClick r:id="rId3" tooltip="Mount Arvon"/>
                        </a:rPr>
                        <a:t>Mount Arvon</a:t>
                      </a:r>
                      <a:endParaRPr lang="en-US" sz="1500">
                        <a:effectLst/>
                      </a:endParaRP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6666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 - elevation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1,979 ft (603 m)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31415">
                <a:tc gridSpan="2">
                  <a:txBody>
                    <a:bodyPr/>
                    <a:lstStyle/>
                    <a:p>
                      <a:pPr algn="l" fontAlgn="t"/>
                      <a:endParaRPr lang="en-US" sz="1500">
                        <a:effectLst/>
                      </a:endParaRP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65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Area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500">
                          <a:effectLst/>
                        </a:rPr>
                        <a:t>16,377 sq mi (42,416 km</a:t>
                      </a:r>
                      <a:r>
                        <a:rPr lang="pl-PL" sz="1500" baseline="30000">
                          <a:effectLst/>
                        </a:rPr>
                        <a:t>2</a:t>
                      </a:r>
                      <a:r>
                        <a:rPr lang="pl-PL" sz="1500">
                          <a:effectLst/>
                        </a:rPr>
                        <a:t>)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31415">
                <a:tc gridSpan="2">
                  <a:txBody>
                    <a:bodyPr/>
                    <a:lstStyle/>
                    <a:p>
                      <a:pPr algn="l" fontAlgn="t"/>
                      <a:endParaRPr lang="en-US" sz="1500">
                        <a:effectLst/>
                      </a:endParaRP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Population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311,361 (</a:t>
                      </a:r>
                      <a:r>
                        <a:rPr lang="en-US" sz="1500" b="1" i="1">
                          <a:effectLst/>
                        </a:rPr>
                        <a:t>2010</a:t>
                      </a:r>
                      <a:r>
                        <a:rPr lang="en-US" sz="1500" b="1">
                          <a:effectLst/>
                        </a:rPr>
                        <a:t>)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96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Density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19/</a:t>
                      </a:r>
                      <a:r>
                        <a:rPr lang="en-US" sz="1500" b="1" dirty="0" err="1">
                          <a:effectLst/>
                        </a:rPr>
                        <a:t>sq</a:t>
                      </a:r>
                      <a:r>
                        <a:rPr lang="en-US" sz="1500" b="1" dirty="0">
                          <a:effectLst/>
                        </a:rPr>
                        <a:t> mi (7/km</a:t>
                      </a:r>
                      <a:r>
                        <a:rPr lang="en-US" sz="1500" b="1" baseline="30000" dirty="0">
                          <a:effectLst/>
                        </a:rPr>
                        <a:t>2</a:t>
                      </a:r>
                      <a:r>
                        <a:rPr lang="en-US" sz="1500" b="1" dirty="0">
                          <a:effectLst/>
                        </a:rPr>
                        <a:t>)</a:t>
                      </a:r>
                    </a:p>
                  </a:txBody>
                  <a:tcPr marL="74128" marR="74128" marT="37064" marB="3706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3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Lansing 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0480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As of the census of 2000, there were 119,128 people, 49,505 households, and 28,366 families residing in the city. </a:t>
            </a:r>
            <a:r>
              <a:rPr lang="en-US" b="1" dirty="0"/>
              <a:t>The population density was 3,399.0 per square mile </a:t>
            </a:r>
            <a:r>
              <a:rPr lang="en-US" dirty="0"/>
              <a:t>(1,312.3/km²). </a:t>
            </a:r>
            <a:endParaRPr lang="en-US" dirty="0"/>
          </a:p>
        </p:txBody>
      </p:sp>
      <p:pic>
        <p:nvPicPr>
          <p:cNvPr id="2050" name="Picture 2" descr="https://upload.wikimedia.org/wikipedia/commons/thumb/4/4b/Michigan_state_capitol.jpg/1200px-Michigan_state_capi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2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Detroit 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458200" cy="1706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maps take into account the 139 square miles of land in the city, with a population of 677,116. This creates a population density of </a:t>
            </a:r>
            <a:r>
              <a:rPr lang="en-US" b="1" dirty="0"/>
              <a:t>4,878 persons per square mile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122" name="Picture 2" descr="Detro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5638800" cy="31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6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Population density</a:t>
            </a:r>
            <a:endParaRPr lang="en-US" dirty="0"/>
          </a:p>
        </p:txBody>
      </p:sp>
      <p:pic>
        <p:nvPicPr>
          <p:cNvPr id="4098" name="Picture 2" descr="https://upload.wikimedia.org/wikipedia/commons/2/2c/Michigan_population_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6"/>
          <a:stretch/>
        </p:blipFill>
        <p:spPr bwMode="auto">
          <a:xfrm>
            <a:off x="1600200" y="1664357"/>
            <a:ext cx="5791200" cy="496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8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037"/>
            <a:ext cx="8305800" cy="1554163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smtClean="0"/>
              <a:t>In </a:t>
            </a:r>
            <a:r>
              <a:rPr lang="en-US" dirty="0"/>
              <a:t>2010, Alaska ranked as the 47th state by </a:t>
            </a:r>
            <a:r>
              <a:rPr lang="en-US" dirty="0" smtClean="0"/>
              <a:t>population. Alaska is </a:t>
            </a:r>
            <a:r>
              <a:rPr lang="en-US" dirty="0"/>
              <a:t>the least densely populated state, and one of the most sparsely populated areas in the world, at </a:t>
            </a:r>
            <a:r>
              <a:rPr lang="en-US" b="1" dirty="0"/>
              <a:t>1.2 inhabitants per square mile </a:t>
            </a:r>
            <a:r>
              <a:rPr lang="en-US" dirty="0"/>
              <a:t>(0.46/km</a:t>
            </a:r>
            <a:r>
              <a:rPr lang="en-US" baseline="30000" dirty="0"/>
              <a:t>2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7170" name="Picture 2" descr="http://apopka-1x1yusplq.stackpathdns.com/wp-content/uploads/2016/04/AlaskaGallery.MendenhalL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78000"/>
            <a:ext cx="6629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0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Tokyo japan</a:t>
            </a:r>
            <a:endParaRPr lang="en-US" dirty="0"/>
          </a:p>
        </p:txBody>
      </p:sp>
      <p:pic>
        <p:nvPicPr>
          <p:cNvPr id="6146" name="Picture 2" descr="http://alexfinds.com/wp-content/uploads/2016/09/tokyo-japa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6249264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4800600" cy="2057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At 2,191 square kilometers, the area of Tokyo is 0.6% of the total area of Japan. With a population density of </a:t>
            </a:r>
            <a:r>
              <a:rPr lang="en-US" b="1" dirty="0" smtClean="0"/>
              <a:t>9,852 </a:t>
            </a:r>
            <a:r>
              <a:rPr lang="en-US" b="1" dirty="0"/>
              <a:t>persons per square </a:t>
            </a:r>
            <a:r>
              <a:rPr lang="en-US" b="1" dirty="0" smtClean="0"/>
              <a:t>mile</a:t>
            </a:r>
            <a:r>
              <a:rPr lang="en-US" dirty="0" smtClean="0"/>
              <a:t>, </a:t>
            </a:r>
            <a:r>
              <a:rPr lang="en-US" dirty="0"/>
              <a:t>Tokyo is the most densely populated prefecture in Japan.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3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Sahara desert</a:t>
            </a:r>
            <a:endParaRPr lang="en-US" dirty="0"/>
          </a:p>
        </p:txBody>
      </p:sp>
      <p:pic>
        <p:nvPicPr>
          <p:cNvPr id="8194" name="Picture 2" descr="Image result for sahara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18" y="1343891"/>
            <a:ext cx="7010400" cy="46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458200" cy="1371600"/>
          </a:xfrm>
          <a:solidFill>
            <a:schemeClr val="bg1"/>
          </a:solidFill>
        </p:spPr>
        <p:txBody>
          <a:bodyPr/>
          <a:lstStyle/>
          <a:p>
            <a:pPr marL="114300" indent="0">
              <a:buNone/>
            </a:pPr>
            <a:r>
              <a:rPr lang="en-US" dirty="0"/>
              <a:t>The Sahara Desert covers over 3.5 million square miles and has only 2.5 million </a:t>
            </a:r>
            <a:r>
              <a:rPr lang="en-US" dirty="0" smtClean="0"/>
              <a:t>inhabitants, with a </a:t>
            </a:r>
            <a:r>
              <a:rPr lang="en-US" b="1" dirty="0" smtClean="0"/>
              <a:t>population density of less than 1 person per square mile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1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61</TotalTime>
  <Words>176</Words>
  <Application>Microsoft Office PowerPoint</Application>
  <PresentationFormat>On-screen Show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Population Density</vt:lpstr>
      <vt:lpstr>Warren Michigan</vt:lpstr>
      <vt:lpstr>Upper peninsula</vt:lpstr>
      <vt:lpstr>Lansing Michigan</vt:lpstr>
      <vt:lpstr>Detroit Michigan</vt:lpstr>
      <vt:lpstr>Michigan Population density</vt:lpstr>
      <vt:lpstr>Alaska</vt:lpstr>
      <vt:lpstr>Tokyo japan</vt:lpstr>
      <vt:lpstr>Sahara desert</vt:lpstr>
      <vt:lpstr>World Population Density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Density</dc:title>
  <dc:creator>DonnaZimmer</dc:creator>
  <cp:lastModifiedBy>DonnaZimmer</cp:lastModifiedBy>
  <cp:revision>9</cp:revision>
  <dcterms:created xsi:type="dcterms:W3CDTF">2017-11-24T18:59:50Z</dcterms:created>
  <dcterms:modified xsi:type="dcterms:W3CDTF">2017-11-24T20:01:36Z</dcterms:modified>
</cp:coreProperties>
</file>